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7" r:id="rId3"/>
    <p:sldId id="259" r:id="rId4"/>
    <p:sldId id="260" r:id="rId5"/>
    <p:sldId id="272" r:id="rId6"/>
    <p:sldId id="263" r:id="rId7"/>
    <p:sldId id="273" r:id="rId8"/>
    <p:sldId id="269" r:id="rId9"/>
    <p:sldId id="266" r:id="rId10"/>
    <p:sldId id="267" r:id="rId11"/>
    <p:sldId id="268" r:id="rId12"/>
    <p:sldId id="265" r:id="rId13"/>
    <p:sldId id="27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4" d="100"/>
          <a:sy n="64" d="100"/>
        </p:scale>
        <p:origin x="90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A2218A-21F3-48B7-B5DB-170AB9E82112}" type="datetimeFigureOut">
              <a:rPr lang="en-US" smtClean="0"/>
              <a:t>11/20/2018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5DE63-39C0-404F-9485-0D4619B6D137}" type="slidenum">
              <a:rPr lang="en-US" smtClean="0"/>
              <a:t>‹#›</a:t>
            </a:fld>
            <a:endParaRPr lang="en-US"/>
          </a:p>
        </p:txBody>
      </p:sp>
    </p:spTree>
    <p:extLst>
      <p:ext uri="{BB962C8B-B14F-4D97-AF65-F5344CB8AC3E}">
        <p14:creationId xmlns:p14="http://schemas.microsoft.com/office/powerpoint/2010/main" val="3701597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5DE63-39C0-404F-9485-0D4619B6D137}" type="slidenum">
              <a:rPr lang="en-US" smtClean="0"/>
              <a:t>3</a:t>
            </a:fld>
            <a:endParaRPr lang="en-US"/>
          </a:p>
        </p:txBody>
      </p:sp>
    </p:spTree>
    <p:extLst>
      <p:ext uri="{BB962C8B-B14F-4D97-AF65-F5344CB8AC3E}">
        <p14:creationId xmlns:p14="http://schemas.microsoft.com/office/powerpoint/2010/main" val="4099272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5DE63-39C0-404F-9485-0D4619B6D137}" type="slidenum">
              <a:rPr lang="en-US" smtClean="0"/>
              <a:t>5</a:t>
            </a:fld>
            <a:endParaRPr lang="en-US"/>
          </a:p>
        </p:txBody>
      </p:sp>
    </p:spTree>
    <p:extLst>
      <p:ext uri="{BB962C8B-B14F-4D97-AF65-F5344CB8AC3E}">
        <p14:creationId xmlns:p14="http://schemas.microsoft.com/office/powerpoint/2010/main" val="1761618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https://besjournals.onlinelibrary.wiley.com/doi/pdf/10.1111/j.2041-210x.2012.00251.x</a:t>
            </a:r>
          </a:p>
        </p:txBody>
      </p:sp>
      <p:sp>
        <p:nvSpPr>
          <p:cNvPr id="4" name="Slide Number Placeholder 3"/>
          <p:cNvSpPr>
            <a:spLocks noGrp="1"/>
          </p:cNvSpPr>
          <p:nvPr>
            <p:ph type="sldNum" sz="quarter" idx="10"/>
          </p:nvPr>
        </p:nvSpPr>
        <p:spPr/>
        <p:txBody>
          <a:bodyPr/>
          <a:lstStyle/>
          <a:p>
            <a:fld id="{42B5DE63-39C0-404F-9485-0D4619B6D137}" type="slidenum">
              <a:rPr lang="en-US" smtClean="0"/>
              <a:t>8</a:t>
            </a:fld>
            <a:endParaRPr lang="en-US"/>
          </a:p>
        </p:txBody>
      </p:sp>
    </p:spTree>
    <p:extLst>
      <p:ext uri="{BB962C8B-B14F-4D97-AF65-F5344CB8AC3E}">
        <p14:creationId xmlns:p14="http://schemas.microsoft.com/office/powerpoint/2010/main" val="713986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11/20/2018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mage result for sloths">
            <a:extLst>
              <a:ext uri="{FF2B5EF4-FFF2-40B4-BE49-F238E27FC236}">
                <a16:creationId xmlns:a16="http://schemas.microsoft.com/office/drawing/2014/main" id="{841C902C-9910-49A6-AB44-10FFF2A890B8}"/>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0858" b="14142"/>
          <a:stretch/>
        </p:blipFill>
        <p:spPr bwMode="auto">
          <a:xfrm>
            <a:off x="19" y="3962"/>
            <a:ext cx="12184955" cy="68540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589213" y="2514600"/>
            <a:ext cx="8915399" cy="2262781"/>
          </a:xfrm>
        </p:spPr>
        <p:txBody>
          <a:bodyPr>
            <a:normAutofit/>
          </a:bodyPr>
          <a:lstStyle/>
          <a:p>
            <a:r>
              <a:rPr lang="en-US" b="1" dirty="0"/>
              <a:t>Mixed Effects Models</a:t>
            </a:r>
          </a:p>
        </p:txBody>
      </p:sp>
      <p:sp>
        <p:nvSpPr>
          <p:cNvPr id="3" name="Subtitle 2"/>
          <p:cNvSpPr>
            <a:spLocks noGrp="1"/>
          </p:cNvSpPr>
          <p:nvPr>
            <p:ph type="subTitle" idx="1"/>
          </p:nvPr>
        </p:nvSpPr>
        <p:spPr>
          <a:xfrm>
            <a:off x="2589213" y="4777379"/>
            <a:ext cx="8915399" cy="1126283"/>
          </a:xfrm>
        </p:spPr>
        <p:txBody>
          <a:bodyPr>
            <a:normAutofit/>
          </a:bodyPr>
          <a:lstStyle/>
          <a:p>
            <a:r>
              <a:rPr lang="en-US" dirty="0"/>
              <a:t>Joe Brehm, Mariel </a:t>
            </a:r>
            <a:r>
              <a:rPr lang="en-US" dirty="0" err="1"/>
              <a:t>Boldis</a:t>
            </a:r>
            <a:r>
              <a:rPr lang="en-US" dirty="0"/>
              <a:t>, Steven Bristow, and Janyne Little</a:t>
            </a:r>
          </a:p>
        </p:txBody>
      </p:sp>
      <p:sp>
        <p:nvSpPr>
          <p:cNvPr id="75" name="Rectangle 74">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77"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165566589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Content Placeholder 2"/>
          <p:cNvSpPr>
            <a:spLocks noGrp="1"/>
          </p:cNvSpPr>
          <p:nvPr>
            <p:ph idx="1"/>
          </p:nvPr>
        </p:nvSpPr>
        <p:spPr/>
        <p:txBody>
          <a:bodyPr>
            <a:normAutofit/>
          </a:bodyPr>
          <a:lstStyle/>
          <a:p>
            <a:r>
              <a:rPr lang="en-US" sz="2400" dirty="0"/>
              <a:t>Bodo Winter is interested in the differences in voice pitch as a response to politeness. His research team has surveyed 18 participants (9 male and 9 female) and asked them a series of questions each day for several days and recorded the pitch. </a:t>
            </a:r>
          </a:p>
          <a:p>
            <a:r>
              <a:rPr lang="en-US" sz="2400" dirty="0"/>
              <a:t> What are the fixed and random effects? </a:t>
            </a:r>
          </a:p>
        </p:txBody>
      </p:sp>
    </p:spTree>
    <p:extLst>
      <p:ext uri="{BB962C8B-B14F-4D97-AF65-F5344CB8AC3E}">
        <p14:creationId xmlns:p14="http://schemas.microsoft.com/office/powerpoint/2010/main" val="3795406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3" name="Content Placeholder 2"/>
          <p:cNvSpPr>
            <a:spLocks noGrp="1"/>
          </p:cNvSpPr>
          <p:nvPr>
            <p:ph idx="1"/>
          </p:nvPr>
        </p:nvSpPr>
        <p:spPr/>
        <p:txBody>
          <a:bodyPr>
            <a:normAutofit/>
          </a:bodyPr>
          <a:lstStyle/>
          <a:p>
            <a:r>
              <a:rPr lang="en-US" sz="2400" dirty="0"/>
              <a:t>A researcher is interested in the effects of land use and species richness on carbon sequestration. They have conducted a survey of 10 sites, measured number of species in each site, the land use for that site, and the amount of carbon sequestered. </a:t>
            </a:r>
          </a:p>
          <a:p>
            <a:r>
              <a:rPr lang="en-US" sz="2400" dirty="0"/>
              <a:t>What are the fixed versus random effects? Interactions?</a:t>
            </a:r>
          </a:p>
        </p:txBody>
      </p:sp>
    </p:spTree>
    <p:extLst>
      <p:ext uri="{BB962C8B-B14F-4D97-AF65-F5344CB8AC3E}">
        <p14:creationId xmlns:p14="http://schemas.microsoft.com/office/powerpoint/2010/main" val="2399704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3" name="Content Placeholder 2"/>
          <p:cNvSpPr>
            <a:spLocks noGrp="1"/>
          </p:cNvSpPr>
          <p:nvPr>
            <p:ph idx="1"/>
          </p:nvPr>
        </p:nvSpPr>
        <p:spPr/>
        <p:txBody>
          <a:bodyPr>
            <a:noAutofit/>
          </a:bodyPr>
          <a:lstStyle/>
          <a:p>
            <a:r>
              <a:rPr lang="en-US" sz="2400" dirty="0"/>
              <a:t>A researcher is interested in the different productivities of 3 cultivars of soybean as well as the optimal amount of water (3 levels) for those different cultivars. The researcher conducts the experiment for two consecutive years in order to increase replicates. Each year, “productivity” is measured at weeks 3, 6, and 9. All genotype and water combination are combined into 4 different blocks. </a:t>
            </a:r>
          </a:p>
          <a:p>
            <a:r>
              <a:rPr lang="en-US" sz="2400" dirty="0"/>
              <a:t>What are the random and fixed effects? Interactions? Hierarchy? </a:t>
            </a:r>
          </a:p>
        </p:txBody>
      </p:sp>
    </p:spTree>
    <p:extLst>
      <p:ext uri="{BB962C8B-B14F-4D97-AF65-F5344CB8AC3E}">
        <p14:creationId xmlns:p14="http://schemas.microsoft.com/office/powerpoint/2010/main" val="1740556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13F63-8F85-4504-BC45-887B40BADD3D}"/>
              </a:ext>
            </a:extLst>
          </p:cNvPr>
          <p:cNvSpPr>
            <a:spLocks noGrp="1"/>
          </p:cNvSpPr>
          <p:nvPr>
            <p:ph type="title"/>
          </p:nvPr>
        </p:nvSpPr>
        <p:spPr/>
        <p:txBody>
          <a:bodyPr/>
          <a:lstStyle/>
          <a:p>
            <a:r>
              <a:rPr lang="en-US" dirty="0"/>
              <a:t>Sloths</a:t>
            </a:r>
            <a:br>
              <a:rPr lang="en-US" dirty="0"/>
            </a:br>
            <a:endParaRPr lang="en-US" dirty="0"/>
          </a:p>
        </p:txBody>
      </p:sp>
      <p:pic>
        <p:nvPicPr>
          <p:cNvPr id="12" name="Picture 11">
            <a:extLst>
              <a:ext uri="{FF2B5EF4-FFF2-40B4-BE49-F238E27FC236}">
                <a16:creationId xmlns:a16="http://schemas.microsoft.com/office/drawing/2014/main" id="{9C05E51C-8A87-46AB-87AA-9CEB4F2FB96A}"/>
              </a:ext>
            </a:extLst>
          </p:cNvPr>
          <p:cNvPicPr>
            <a:picLocks noChangeAspect="1"/>
          </p:cNvPicPr>
          <p:nvPr/>
        </p:nvPicPr>
        <p:blipFill>
          <a:blip r:embed="rId2"/>
          <a:stretch>
            <a:fillRect/>
          </a:stretch>
        </p:blipFill>
        <p:spPr>
          <a:xfrm>
            <a:off x="0" y="3429000"/>
            <a:ext cx="6140062" cy="3450715"/>
          </a:xfrm>
          <a:prstGeom prst="rect">
            <a:avLst/>
          </a:prstGeom>
        </p:spPr>
      </p:pic>
      <p:pic>
        <p:nvPicPr>
          <p:cNvPr id="13" name="Picture 12">
            <a:extLst>
              <a:ext uri="{FF2B5EF4-FFF2-40B4-BE49-F238E27FC236}">
                <a16:creationId xmlns:a16="http://schemas.microsoft.com/office/drawing/2014/main" id="{0E4368BA-73BB-4715-8FFE-10E609BACD7A}"/>
              </a:ext>
            </a:extLst>
          </p:cNvPr>
          <p:cNvPicPr>
            <a:picLocks noChangeAspect="1"/>
          </p:cNvPicPr>
          <p:nvPr/>
        </p:nvPicPr>
        <p:blipFill>
          <a:blip r:embed="rId3"/>
          <a:stretch>
            <a:fillRect/>
          </a:stretch>
        </p:blipFill>
        <p:spPr>
          <a:xfrm>
            <a:off x="6145801" y="-33456"/>
            <a:ext cx="6046199" cy="4635419"/>
          </a:xfrm>
          <a:prstGeom prst="rect">
            <a:avLst/>
          </a:prstGeom>
        </p:spPr>
      </p:pic>
      <p:pic>
        <p:nvPicPr>
          <p:cNvPr id="14" name="Picture 13">
            <a:extLst>
              <a:ext uri="{FF2B5EF4-FFF2-40B4-BE49-F238E27FC236}">
                <a16:creationId xmlns:a16="http://schemas.microsoft.com/office/drawing/2014/main" id="{0A4BF344-DED1-4382-9867-6A101F7EC14C}"/>
              </a:ext>
            </a:extLst>
          </p:cNvPr>
          <p:cNvPicPr>
            <a:picLocks noChangeAspect="1"/>
          </p:cNvPicPr>
          <p:nvPr/>
        </p:nvPicPr>
        <p:blipFill>
          <a:blip r:embed="rId4"/>
          <a:stretch>
            <a:fillRect/>
          </a:stretch>
        </p:blipFill>
        <p:spPr>
          <a:xfrm>
            <a:off x="-5740" y="-4403"/>
            <a:ext cx="6140063" cy="3453786"/>
          </a:xfrm>
          <a:prstGeom prst="rect">
            <a:avLst/>
          </a:prstGeom>
        </p:spPr>
      </p:pic>
      <p:sp>
        <p:nvSpPr>
          <p:cNvPr id="16" name="Content Placeholder 15">
            <a:extLst>
              <a:ext uri="{FF2B5EF4-FFF2-40B4-BE49-F238E27FC236}">
                <a16:creationId xmlns:a16="http://schemas.microsoft.com/office/drawing/2014/main" id="{D3C995B6-C0BB-410E-A2DB-55093005C503}"/>
              </a:ext>
            </a:extLst>
          </p:cNvPr>
          <p:cNvSpPr>
            <a:spLocks noGrp="1"/>
          </p:cNvSpPr>
          <p:nvPr>
            <p:ph idx="1"/>
          </p:nvPr>
        </p:nvSpPr>
        <p:spPr/>
        <p:txBody>
          <a:bodyPr/>
          <a:lstStyle/>
          <a:p>
            <a:endParaRPr lang="en-US" dirty="0"/>
          </a:p>
        </p:txBody>
      </p:sp>
      <p:pic>
        <p:nvPicPr>
          <p:cNvPr id="2050" name="Picture 2" descr="Image result for sloths">
            <a:extLst>
              <a:ext uri="{FF2B5EF4-FFF2-40B4-BE49-F238E27FC236}">
                <a16:creationId xmlns:a16="http://schemas.microsoft.com/office/drawing/2014/main" id="{883B4E48-460D-4375-BB28-C611CA9DB0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5801" y="3685145"/>
            <a:ext cx="6046199" cy="3306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204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Models</a:t>
            </a:r>
          </a:p>
        </p:txBody>
      </p:sp>
      <p:sp>
        <p:nvSpPr>
          <p:cNvPr id="3" name="Content Placeholder 2"/>
          <p:cNvSpPr>
            <a:spLocks noGrp="1"/>
          </p:cNvSpPr>
          <p:nvPr>
            <p:ph idx="1"/>
          </p:nvPr>
        </p:nvSpPr>
        <p:spPr>
          <a:xfrm>
            <a:off x="2592924" y="1905000"/>
            <a:ext cx="7503575" cy="4825584"/>
          </a:xfrm>
        </p:spPr>
        <p:txBody>
          <a:bodyPr>
            <a:normAutofit/>
          </a:bodyPr>
          <a:lstStyle/>
          <a:p>
            <a:r>
              <a:rPr lang="en-US" sz="2400" dirty="0"/>
              <a:t>Fixed effects models </a:t>
            </a:r>
          </a:p>
          <a:p>
            <a:pPr lvl="1"/>
            <a:r>
              <a:rPr lang="en-US" sz="2000" dirty="0"/>
              <a:t>traditional regression</a:t>
            </a:r>
          </a:p>
          <a:p>
            <a:pPr lvl="1"/>
            <a:r>
              <a:rPr lang="en-US" sz="2000" dirty="0"/>
              <a:t>individual specific effects are correlated with the independent variables</a:t>
            </a:r>
          </a:p>
          <a:p>
            <a:r>
              <a:rPr lang="en-US" sz="2400" dirty="0"/>
              <a:t>Random effects models</a:t>
            </a:r>
          </a:p>
          <a:p>
            <a:pPr lvl="1"/>
            <a:r>
              <a:rPr lang="en-US" sz="2000" dirty="0"/>
              <a:t>introduced in the early 1900s by Ronald Fischer (1890-1962)</a:t>
            </a:r>
          </a:p>
          <a:p>
            <a:pPr lvl="1"/>
            <a:r>
              <a:rPr lang="en-US" sz="2000" dirty="0"/>
              <a:t>individual specific effects are uncorrelated with the independent variables</a:t>
            </a:r>
          </a:p>
          <a:p>
            <a:r>
              <a:rPr lang="en-US" sz="2400" dirty="0"/>
              <a:t>Mixed effects models</a:t>
            </a:r>
          </a:p>
          <a:p>
            <a:pPr lvl="1"/>
            <a:r>
              <a:rPr lang="en-US" sz="2000" dirty="0"/>
              <a:t>includes both fixed and random effects</a:t>
            </a:r>
          </a:p>
        </p:txBody>
      </p:sp>
      <p:pic>
        <p:nvPicPr>
          <p:cNvPr id="4" name="Picture 2" descr="Youngronaldfisher2.JPG">
            <a:extLst>
              <a:ext uri="{FF2B5EF4-FFF2-40B4-BE49-F238E27FC236}">
                <a16:creationId xmlns:a16="http://schemas.microsoft.com/office/drawing/2014/main" id="{098D6CD0-F5FC-452A-B74A-4F369EBDE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0" y="2635461"/>
            <a:ext cx="2095500" cy="29337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5FDB8F-18C3-4118-A6B2-FAA1D0F9813A}"/>
              </a:ext>
            </a:extLst>
          </p:cNvPr>
          <p:cNvSpPr txBox="1"/>
          <p:nvPr/>
        </p:nvSpPr>
        <p:spPr>
          <a:xfrm>
            <a:off x="9991570" y="5717314"/>
            <a:ext cx="2388433" cy="923330"/>
          </a:xfrm>
          <a:prstGeom prst="rect">
            <a:avLst/>
          </a:prstGeom>
          <a:noFill/>
        </p:spPr>
        <p:txBody>
          <a:bodyPr wrap="square" rtlCol="0">
            <a:spAutoFit/>
          </a:bodyPr>
          <a:lstStyle/>
          <a:p>
            <a:pPr algn="ctr"/>
            <a:r>
              <a:rPr lang="en-US" dirty="0"/>
              <a:t>Ronald Fischer: British statistician and geneticist</a:t>
            </a:r>
          </a:p>
        </p:txBody>
      </p:sp>
    </p:spTree>
    <p:extLst>
      <p:ext uri="{BB962C8B-B14F-4D97-AF65-F5344CB8AC3E}">
        <p14:creationId xmlns:p14="http://schemas.microsoft.com/office/powerpoint/2010/main" val="658663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a:t>
            </a:r>
          </a:p>
        </p:txBody>
      </p:sp>
      <p:sp>
        <p:nvSpPr>
          <p:cNvPr id="3" name="Content Placeholder 2"/>
          <p:cNvSpPr>
            <a:spLocks noGrp="1"/>
          </p:cNvSpPr>
          <p:nvPr>
            <p:ph idx="1"/>
          </p:nvPr>
        </p:nvSpPr>
        <p:spPr>
          <a:xfrm>
            <a:off x="2589212" y="2133600"/>
            <a:ext cx="4935538" cy="4432092"/>
          </a:xfrm>
        </p:spPr>
        <p:txBody>
          <a:bodyPr>
            <a:normAutofit/>
          </a:bodyPr>
          <a:lstStyle/>
          <a:p>
            <a:r>
              <a:rPr lang="en-US" sz="2400" dirty="0"/>
              <a:t>Can handle missing values/unbalanced sample design (a drawback of ANOVA or </a:t>
            </a:r>
            <a:r>
              <a:rPr lang="en-US" sz="2400" dirty="0" err="1"/>
              <a:t>rANOVA</a:t>
            </a:r>
            <a:r>
              <a:rPr lang="en-US" sz="2400" dirty="0"/>
              <a:t>)</a:t>
            </a:r>
            <a:endParaRPr lang="en-US" sz="2200" dirty="0"/>
          </a:p>
          <a:p>
            <a:r>
              <a:rPr lang="en-US" sz="2400" dirty="0"/>
              <a:t>Deals with random effects– allows them to be properly specified and computed</a:t>
            </a:r>
          </a:p>
          <a:p>
            <a:pPr marL="0" indent="0">
              <a:buNone/>
            </a:pPr>
            <a:endParaRPr lang="en-US" sz="2400" dirty="0"/>
          </a:p>
        </p:txBody>
      </p:sp>
      <p:pic>
        <p:nvPicPr>
          <p:cNvPr id="4" name="Picture 3">
            <a:extLst>
              <a:ext uri="{FF2B5EF4-FFF2-40B4-BE49-F238E27FC236}">
                <a16:creationId xmlns:a16="http://schemas.microsoft.com/office/drawing/2014/main" id="{623DF028-725C-4353-A091-326B5C960D8D}"/>
              </a:ext>
            </a:extLst>
          </p:cNvPr>
          <p:cNvPicPr>
            <a:picLocks noChangeAspect="1"/>
          </p:cNvPicPr>
          <p:nvPr/>
        </p:nvPicPr>
        <p:blipFill>
          <a:blip r:embed="rId3"/>
          <a:stretch>
            <a:fillRect/>
          </a:stretch>
        </p:blipFill>
        <p:spPr>
          <a:xfrm>
            <a:off x="7620061" y="2033666"/>
            <a:ext cx="4667250" cy="3648075"/>
          </a:xfrm>
          <a:prstGeom prst="rect">
            <a:avLst/>
          </a:prstGeom>
        </p:spPr>
      </p:pic>
    </p:spTree>
    <p:extLst>
      <p:ext uri="{BB962C8B-B14F-4D97-AF65-F5344CB8AC3E}">
        <p14:creationId xmlns:p14="http://schemas.microsoft.com/office/powerpoint/2010/main" val="4266255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dirty="0"/>
              <a:t>Common uses</a:t>
            </a:r>
          </a:p>
        </p:txBody>
      </p:sp>
      <p:sp>
        <p:nvSpPr>
          <p:cNvPr id="3" name="Content Placeholder 2"/>
          <p:cNvSpPr>
            <a:spLocks noGrp="1"/>
          </p:cNvSpPr>
          <p:nvPr>
            <p:ph idx="1"/>
          </p:nvPr>
        </p:nvSpPr>
        <p:spPr/>
        <p:txBody>
          <a:bodyPr/>
          <a:lstStyle/>
          <a:p>
            <a:pPr lvl="0"/>
            <a:r>
              <a:rPr lang="en-US" sz="2400" dirty="0"/>
              <a:t>Repeated measurement studies  </a:t>
            </a:r>
          </a:p>
          <a:p>
            <a:pPr lvl="1"/>
            <a:r>
              <a:rPr lang="en-US" sz="2000" dirty="0"/>
              <a:t>Example- measurements on plants over time</a:t>
            </a:r>
          </a:p>
          <a:p>
            <a:pPr lvl="0"/>
            <a:r>
              <a:rPr lang="en-US" sz="2400" dirty="0"/>
              <a:t>Where measurements are made on clusters of related statistical units </a:t>
            </a:r>
          </a:p>
          <a:p>
            <a:pPr lvl="1"/>
            <a:r>
              <a:rPr lang="en-US" sz="2000" dirty="0"/>
              <a:t>example- measurements on plants clustered in blocks </a:t>
            </a:r>
          </a:p>
          <a:p>
            <a:pPr lvl="1"/>
            <a:r>
              <a:rPr lang="en-US" sz="2000" dirty="0"/>
              <a:t>Other examples- quadrats in transects, counties in states</a:t>
            </a:r>
          </a:p>
          <a:p>
            <a:pPr marL="0" indent="0">
              <a:buNone/>
            </a:pPr>
            <a:endParaRPr lang="en-US" dirty="0"/>
          </a:p>
        </p:txBody>
      </p:sp>
    </p:spTree>
    <p:extLst>
      <p:ext uri="{BB962C8B-B14F-4D97-AF65-F5344CB8AC3E}">
        <p14:creationId xmlns:p14="http://schemas.microsoft.com/office/powerpoint/2010/main" val="473294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a:t>
            </a:r>
          </a:p>
        </p:txBody>
      </p:sp>
      <p:sp>
        <p:nvSpPr>
          <p:cNvPr id="3" name="Content Placeholder 2"/>
          <p:cNvSpPr>
            <a:spLocks noGrp="1"/>
          </p:cNvSpPr>
          <p:nvPr>
            <p:ph idx="1"/>
          </p:nvPr>
        </p:nvSpPr>
        <p:spPr>
          <a:xfrm>
            <a:off x="2589212" y="2133600"/>
            <a:ext cx="5833076" cy="4618892"/>
          </a:xfrm>
        </p:spPr>
        <p:txBody>
          <a:bodyPr>
            <a:normAutofit/>
          </a:bodyPr>
          <a:lstStyle/>
          <a:p>
            <a:r>
              <a:rPr lang="en-US" sz="2400" dirty="0"/>
              <a:t>Normally distributed</a:t>
            </a:r>
          </a:p>
          <a:p>
            <a:endParaRPr lang="en-US" sz="2400" dirty="0"/>
          </a:p>
          <a:p>
            <a:r>
              <a:rPr lang="en-US" sz="2400" dirty="0"/>
              <a:t>Constant variance</a:t>
            </a:r>
          </a:p>
          <a:p>
            <a:endParaRPr lang="en-US" sz="2400" dirty="0"/>
          </a:p>
          <a:p>
            <a:r>
              <a:rPr lang="en-US" sz="2400" dirty="0"/>
              <a:t>*Measures are independent</a:t>
            </a:r>
          </a:p>
          <a:p>
            <a:endParaRPr lang="en-US" sz="2400" dirty="0"/>
          </a:p>
          <a:p>
            <a:r>
              <a:rPr lang="en-US" sz="2400" dirty="0"/>
              <a:t>*Data are linear (for linear mixed effects and generalized linear mixed effects models)</a:t>
            </a:r>
          </a:p>
        </p:txBody>
      </p:sp>
      <p:pic>
        <p:nvPicPr>
          <p:cNvPr id="4" name="Picture 3">
            <a:extLst>
              <a:ext uri="{FF2B5EF4-FFF2-40B4-BE49-F238E27FC236}">
                <a16:creationId xmlns:a16="http://schemas.microsoft.com/office/drawing/2014/main" id="{E043B83F-17E4-45E2-88C9-C22B1C608112}"/>
              </a:ext>
            </a:extLst>
          </p:cNvPr>
          <p:cNvPicPr>
            <a:picLocks noChangeAspect="1"/>
          </p:cNvPicPr>
          <p:nvPr/>
        </p:nvPicPr>
        <p:blipFill>
          <a:blip r:embed="rId3"/>
          <a:stretch>
            <a:fillRect/>
          </a:stretch>
        </p:blipFill>
        <p:spPr>
          <a:xfrm>
            <a:off x="8422287" y="1263681"/>
            <a:ext cx="3387601" cy="2359645"/>
          </a:xfrm>
          <a:prstGeom prst="rect">
            <a:avLst/>
          </a:prstGeom>
        </p:spPr>
      </p:pic>
      <p:pic>
        <p:nvPicPr>
          <p:cNvPr id="6" name="Picture 5">
            <a:extLst>
              <a:ext uri="{FF2B5EF4-FFF2-40B4-BE49-F238E27FC236}">
                <a16:creationId xmlns:a16="http://schemas.microsoft.com/office/drawing/2014/main" id="{3B2AB382-C99B-4834-8536-5248B81A4EF9}"/>
              </a:ext>
            </a:extLst>
          </p:cNvPr>
          <p:cNvPicPr>
            <a:picLocks noChangeAspect="1"/>
          </p:cNvPicPr>
          <p:nvPr/>
        </p:nvPicPr>
        <p:blipFill>
          <a:blip r:embed="rId4"/>
          <a:stretch>
            <a:fillRect/>
          </a:stretch>
        </p:blipFill>
        <p:spPr>
          <a:xfrm>
            <a:off x="8422287" y="3820965"/>
            <a:ext cx="3387601" cy="2738480"/>
          </a:xfrm>
          <a:prstGeom prst="rect">
            <a:avLst/>
          </a:prstGeom>
        </p:spPr>
      </p:pic>
    </p:spTree>
    <p:extLst>
      <p:ext uri="{BB962C8B-B14F-4D97-AF65-F5344CB8AC3E}">
        <p14:creationId xmlns:p14="http://schemas.microsoft.com/office/powerpoint/2010/main" val="2971365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vs. Random</a:t>
            </a:r>
          </a:p>
        </p:txBody>
      </p:sp>
      <p:sp>
        <p:nvSpPr>
          <p:cNvPr id="3" name="Content Placeholder 2"/>
          <p:cNvSpPr>
            <a:spLocks noGrp="1"/>
          </p:cNvSpPr>
          <p:nvPr>
            <p:ph idx="1"/>
          </p:nvPr>
        </p:nvSpPr>
        <p:spPr/>
        <p:txBody>
          <a:bodyPr>
            <a:normAutofit/>
          </a:bodyPr>
          <a:lstStyle/>
          <a:p>
            <a:pPr marL="0" indent="0">
              <a:buNone/>
            </a:pPr>
            <a:endParaRPr lang="en-US" sz="2400" dirty="0"/>
          </a:p>
        </p:txBody>
      </p:sp>
      <p:graphicFrame>
        <p:nvGraphicFramePr>
          <p:cNvPr id="5" name="Table 4">
            <a:extLst>
              <a:ext uri="{FF2B5EF4-FFF2-40B4-BE49-F238E27FC236}">
                <a16:creationId xmlns:a16="http://schemas.microsoft.com/office/drawing/2014/main" id="{51CE7F7B-73EA-49F5-A94C-9C403C059D15}"/>
              </a:ext>
            </a:extLst>
          </p:cNvPr>
          <p:cNvGraphicFramePr>
            <a:graphicFrameLocks noGrp="1"/>
          </p:cNvGraphicFramePr>
          <p:nvPr>
            <p:extLst>
              <p:ext uri="{D42A27DB-BD31-4B8C-83A1-F6EECF244321}">
                <p14:modId xmlns:p14="http://schemas.microsoft.com/office/powerpoint/2010/main" val="2837325515"/>
              </p:ext>
            </p:extLst>
          </p:nvPr>
        </p:nvGraphicFramePr>
        <p:xfrm>
          <a:off x="2589212" y="1484026"/>
          <a:ext cx="9133096" cy="5373975"/>
        </p:xfrm>
        <a:graphic>
          <a:graphicData uri="http://schemas.openxmlformats.org/drawingml/2006/table">
            <a:tbl>
              <a:tblPr firstRow="1" bandRow="1">
                <a:tableStyleId>{5C22544A-7EE6-4342-B048-85BDC9FD1C3A}</a:tableStyleId>
              </a:tblPr>
              <a:tblGrid>
                <a:gridCol w="4566548">
                  <a:extLst>
                    <a:ext uri="{9D8B030D-6E8A-4147-A177-3AD203B41FA5}">
                      <a16:colId xmlns:a16="http://schemas.microsoft.com/office/drawing/2014/main" val="2004633559"/>
                    </a:ext>
                  </a:extLst>
                </a:gridCol>
                <a:gridCol w="4566548">
                  <a:extLst>
                    <a:ext uri="{9D8B030D-6E8A-4147-A177-3AD203B41FA5}">
                      <a16:colId xmlns:a16="http://schemas.microsoft.com/office/drawing/2014/main" val="1893294889"/>
                    </a:ext>
                  </a:extLst>
                </a:gridCol>
              </a:tblGrid>
              <a:tr h="754641">
                <a:tc>
                  <a:txBody>
                    <a:bodyPr/>
                    <a:lstStyle/>
                    <a:p>
                      <a:pPr algn="ctr"/>
                      <a:r>
                        <a:rPr lang="en-US" sz="2000" dirty="0"/>
                        <a:t>Fixed effects</a:t>
                      </a:r>
                    </a:p>
                  </a:txBody>
                  <a:tcPr/>
                </a:tc>
                <a:tc>
                  <a:txBody>
                    <a:bodyPr/>
                    <a:lstStyle/>
                    <a:p>
                      <a:pPr algn="ctr"/>
                      <a:r>
                        <a:rPr lang="en-US" sz="2000" dirty="0"/>
                        <a:t>Random effects</a:t>
                      </a:r>
                    </a:p>
                  </a:txBody>
                  <a:tcPr/>
                </a:tc>
                <a:extLst>
                  <a:ext uri="{0D108BD9-81ED-4DB2-BD59-A6C34878D82A}">
                    <a16:rowId xmlns:a16="http://schemas.microsoft.com/office/drawing/2014/main" val="1267485640"/>
                  </a:ext>
                </a:extLst>
              </a:tr>
              <a:tr h="1845171">
                <a:tc>
                  <a:txBody>
                    <a:bodyPr/>
                    <a:lstStyle/>
                    <a:p>
                      <a:r>
                        <a:rPr lang="en-US" sz="2000" dirty="0"/>
                        <a:t>when one is interested in how a factor influences the response variable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when the effect is a source of variation that we are uninterested in but want to account for in our model. </a:t>
                      </a:r>
                    </a:p>
                    <a:p>
                      <a:endParaRPr lang="en-US" sz="2000" dirty="0"/>
                    </a:p>
                  </a:txBody>
                  <a:tcPr/>
                </a:tc>
                <a:extLst>
                  <a:ext uri="{0D108BD9-81ED-4DB2-BD59-A6C34878D82A}">
                    <a16:rowId xmlns:a16="http://schemas.microsoft.com/office/drawing/2014/main" val="3209242162"/>
                  </a:ext>
                </a:extLst>
              </a:tr>
              <a:tr h="1499201">
                <a:tc>
                  <a:txBody>
                    <a:bodyPr/>
                    <a:lstStyle/>
                    <a:p>
                      <a:r>
                        <a:rPr lang="en-US" sz="2000" dirty="0"/>
                        <a:t>data has been gathered from all the levels of the factor that are of interest</a:t>
                      </a:r>
                    </a:p>
                  </a:txBody>
                  <a:tcPr/>
                </a:tc>
                <a:tc>
                  <a:txBody>
                    <a:bodyPr/>
                    <a:lstStyle/>
                    <a:p>
                      <a:r>
                        <a:rPr lang="en-US" sz="2000" dirty="0"/>
                        <a:t>factor has many possible levels, interest is in all possible levels, but only a random sample of levels is included in the data</a:t>
                      </a:r>
                    </a:p>
                  </a:txBody>
                  <a:tcPr/>
                </a:tc>
                <a:extLst>
                  <a:ext uri="{0D108BD9-81ED-4DB2-BD59-A6C34878D82A}">
                    <a16:rowId xmlns:a16="http://schemas.microsoft.com/office/drawing/2014/main" val="4041362664"/>
                  </a:ext>
                </a:extLst>
              </a:tr>
              <a:tr h="467700">
                <a:tc>
                  <a:txBody>
                    <a:bodyPr/>
                    <a:lstStyle/>
                    <a:p>
                      <a:r>
                        <a:rPr lang="en-US" sz="2000" dirty="0"/>
                        <a:t>Can be categorical or continuous</a:t>
                      </a:r>
                    </a:p>
                  </a:txBody>
                  <a:tcPr/>
                </a:tc>
                <a:tc>
                  <a:txBody>
                    <a:bodyPr/>
                    <a:lstStyle/>
                    <a:p>
                      <a:r>
                        <a:rPr lang="en-US" sz="2000" dirty="0"/>
                        <a:t>Often categorical</a:t>
                      </a:r>
                    </a:p>
                  </a:txBody>
                  <a:tcPr/>
                </a:tc>
                <a:extLst>
                  <a:ext uri="{0D108BD9-81ED-4DB2-BD59-A6C34878D82A}">
                    <a16:rowId xmlns:a16="http://schemas.microsoft.com/office/drawing/2014/main" val="142590978"/>
                  </a:ext>
                </a:extLst>
              </a:tr>
              <a:tr h="807262">
                <a:tc>
                  <a:txBody>
                    <a:bodyPr/>
                    <a:lstStyle/>
                    <a:p>
                      <a:r>
                        <a:rPr lang="en-US" sz="2000" dirty="0"/>
                        <a:t>Examples: temperature, water, nutrients</a:t>
                      </a:r>
                    </a:p>
                  </a:txBody>
                  <a:tcPr/>
                </a:tc>
                <a:tc>
                  <a:txBody>
                    <a:bodyPr/>
                    <a:lstStyle/>
                    <a:p>
                      <a:r>
                        <a:rPr lang="en-US" sz="2000" dirty="0"/>
                        <a:t>Examples: blocks, lakes, year</a:t>
                      </a:r>
                    </a:p>
                  </a:txBody>
                  <a:tcPr/>
                </a:tc>
                <a:extLst>
                  <a:ext uri="{0D108BD9-81ED-4DB2-BD59-A6C34878D82A}">
                    <a16:rowId xmlns:a16="http://schemas.microsoft.com/office/drawing/2014/main" val="432117236"/>
                  </a:ext>
                </a:extLst>
              </a:tr>
            </a:tbl>
          </a:graphicData>
        </a:graphic>
      </p:graphicFrame>
    </p:spTree>
    <p:extLst>
      <p:ext uri="{BB962C8B-B14F-4D97-AF65-F5344CB8AC3E}">
        <p14:creationId xmlns:p14="http://schemas.microsoft.com/office/powerpoint/2010/main" val="67151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5EFA8-AF45-4D65-BF57-CFFBD2D390C2}"/>
              </a:ext>
            </a:extLst>
          </p:cNvPr>
          <p:cNvSpPr>
            <a:spLocks noGrp="1"/>
          </p:cNvSpPr>
          <p:nvPr>
            <p:ph type="title"/>
          </p:nvPr>
        </p:nvSpPr>
        <p:spPr/>
        <p:txBody>
          <a:bodyPr/>
          <a:lstStyle/>
          <a:p>
            <a:r>
              <a:rPr lang="en-US" dirty="0"/>
              <a:t>Fixed vs. Random Confusion	</a:t>
            </a:r>
          </a:p>
        </p:txBody>
      </p:sp>
      <p:sp>
        <p:nvSpPr>
          <p:cNvPr id="3" name="Content Placeholder 2">
            <a:extLst>
              <a:ext uri="{FF2B5EF4-FFF2-40B4-BE49-F238E27FC236}">
                <a16:creationId xmlns:a16="http://schemas.microsoft.com/office/drawing/2014/main" id="{8CEBD730-4080-4E7F-AC1E-5FD0E2DFB554}"/>
              </a:ext>
            </a:extLst>
          </p:cNvPr>
          <p:cNvSpPr>
            <a:spLocks noGrp="1"/>
          </p:cNvSpPr>
          <p:nvPr>
            <p:ph idx="1"/>
          </p:nvPr>
        </p:nvSpPr>
        <p:spPr/>
        <p:txBody>
          <a:bodyPr/>
          <a:lstStyle/>
          <a:p>
            <a:r>
              <a:rPr lang="en-US" sz="2800" dirty="0"/>
              <a:t>The same variables can be fixed OR random depending on the context</a:t>
            </a:r>
          </a:p>
          <a:p>
            <a:pPr lvl="1"/>
            <a:r>
              <a:rPr lang="en-US" sz="2400" dirty="0"/>
              <a:t>Example with “year”</a:t>
            </a:r>
          </a:p>
          <a:p>
            <a:pPr lvl="2"/>
            <a:r>
              <a:rPr lang="en-US" sz="2000" dirty="0"/>
              <a:t>If year is a replicate, it’s usually a random effect</a:t>
            </a:r>
          </a:p>
          <a:p>
            <a:pPr lvl="2"/>
            <a:r>
              <a:rPr lang="en-US" sz="2000" dirty="0"/>
              <a:t>If year is used in time series analysis it’s a fixed effect</a:t>
            </a:r>
            <a:endParaRPr lang="en-US" dirty="0"/>
          </a:p>
          <a:p>
            <a:pPr lvl="1"/>
            <a:endParaRPr lang="en-US" dirty="0"/>
          </a:p>
          <a:p>
            <a:pPr lvl="1"/>
            <a:endParaRPr lang="en-US" dirty="0"/>
          </a:p>
        </p:txBody>
      </p:sp>
    </p:spTree>
    <p:extLst>
      <p:ext uri="{BB962C8B-B14F-4D97-AF65-F5344CB8AC3E}">
        <p14:creationId xmlns:p14="http://schemas.microsoft.com/office/powerpoint/2010/main" val="2494365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2877" y="229395"/>
            <a:ext cx="4567746" cy="976312"/>
          </a:xfrm>
        </p:spPr>
        <p:txBody>
          <a:bodyPr>
            <a:normAutofit/>
          </a:bodyPr>
          <a:lstStyle/>
          <a:p>
            <a:r>
              <a:rPr lang="en-US" sz="2800" dirty="0"/>
              <a:t>Factorial Structure</a:t>
            </a:r>
          </a:p>
        </p:txBody>
      </p:sp>
      <p:sp>
        <p:nvSpPr>
          <p:cNvPr id="4" name="Text Placeholder 3"/>
          <p:cNvSpPr>
            <a:spLocks noGrp="1"/>
          </p:cNvSpPr>
          <p:nvPr>
            <p:ph type="body" sz="half" idx="2"/>
          </p:nvPr>
        </p:nvSpPr>
        <p:spPr>
          <a:xfrm>
            <a:off x="2102877" y="1588453"/>
            <a:ext cx="5092402" cy="4262436"/>
          </a:xfrm>
        </p:spPr>
        <p:txBody>
          <a:bodyPr>
            <a:noAutofit/>
          </a:bodyPr>
          <a:lstStyle/>
          <a:p>
            <a:pPr marL="285750" indent="-285750">
              <a:buFont typeface="Arial" panose="020B0604020202020204" pitchFamily="34" charset="0"/>
              <a:buChar char="•"/>
            </a:pPr>
            <a:r>
              <a:rPr lang="en-US" sz="2400" dirty="0"/>
              <a:t>Mixed effects models have a hierarchical structure which can influence analysis</a:t>
            </a:r>
          </a:p>
          <a:p>
            <a:pPr marL="285750" indent="-285750">
              <a:buFont typeface="Arial" panose="020B0604020202020204" pitchFamily="34" charset="0"/>
              <a:buChar char="•"/>
            </a:pPr>
            <a:r>
              <a:rPr lang="en-US" sz="2400" dirty="0"/>
              <a:t>Crossed Design</a:t>
            </a:r>
          </a:p>
          <a:p>
            <a:pPr marL="742950" lvl="1" indent="-285750">
              <a:buFont typeface="Arial" panose="020B0604020202020204" pitchFamily="34" charset="0"/>
              <a:buChar char="•"/>
            </a:pPr>
            <a:r>
              <a:rPr lang="en-US" sz="2000" dirty="0"/>
              <a:t>All possible combinations of factors 1 and 2 are accounted for</a:t>
            </a:r>
          </a:p>
          <a:p>
            <a:pPr marL="285750" indent="-285750">
              <a:buFont typeface="Arial" panose="020B0604020202020204" pitchFamily="34" charset="0"/>
              <a:buChar char="•"/>
            </a:pPr>
            <a:r>
              <a:rPr lang="en-US" sz="2400" dirty="0"/>
              <a:t>Nested Design</a:t>
            </a:r>
          </a:p>
          <a:p>
            <a:pPr marL="742950" lvl="1" indent="-285750">
              <a:buFont typeface="Arial" panose="020B0604020202020204" pitchFamily="34" charset="0"/>
              <a:buChar char="•"/>
            </a:pPr>
            <a:r>
              <a:rPr lang="en-US" sz="2000" dirty="0"/>
              <a:t>Some instances of factor 2 exist only within factor 1</a:t>
            </a:r>
          </a:p>
        </p:txBody>
      </p:sp>
      <p:pic>
        <p:nvPicPr>
          <p:cNvPr id="7" name="Content Placeholder 6"/>
          <p:cNvPicPr>
            <a:picLocks noGrp="1" noChangeAspect="1"/>
          </p:cNvPicPr>
          <p:nvPr>
            <p:ph idx="1"/>
          </p:nvPr>
        </p:nvPicPr>
        <p:blipFill>
          <a:blip r:embed="rId3"/>
          <a:stretch>
            <a:fillRect/>
          </a:stretch>
        </p:blipFill>
        <p:spPr>
          <a:xfrm>
            <a:off x="7053898" y="822960"/>
            <a:ext cx="3961878" cy="2743200"/>
          </a:xfrm>
          <a:prstGeom prst="rect">
            <a:avLst/>
          </a:prstGeom>
        </p:spPr>
      </p:pic>
      <p:pic>
        <p:nvPicPr>
          <p:cNvPr id="8" name="Picture 7"/>
          <p:cNvPicPr>
            <a:picLocks noChangeAspect="1"/>
          </p:cNvPicPr>
          <p:nvPr/>
        </p:nvPicPr>
        <p:blipFill>
          <a:blip r:embed="rId4"/>
          <a:stretch>
            <a:fillRect/>
          </a:stretch>
        </p:blipFill>
        <p:spPr>
          <a:xfrm>
            <a:off x="7067079" y="3484880"/>
            <a:ext cx="3948697" cy="2743200"/>
          </a:xfrm>
          <a:prstGeom prst="rect">
            <a:avLst/>
          </a:prstGeom>
        </p:spPr>
      </p:pic>
    </p:spTree>
    <p:extLst>
      <p:ext uri="{BB962C8B-B14F-4D97-AF65-F5344CB8AC3E}">
        <p14:creationId xmlns:p14="http://schemas.microsoft.com/office/powerpoint/2010/main" val="2094891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Interaction Effects</a:t>
            </a:r>
          </a:p>
        </p:txBody>
      </p:sp>
      <p:sp>
        <p:nvSpPr>
          <p:cNvPr id="3" name="Content Placeholder 2"/>
          <p:cNvSpPr>
            <a:spLocks noGrp="1"/>
          </p:cNvSpPr>
          <p:nvPr>
            <p:ph idx="1"/>
          </p:nvPr>
        </p:nvSpPr>
        <p:spPr/>
        <p:txBody>
          <a:bodyPr>
            <a:normAutofit/>
          </a:bodyPr>
          <a:lstStyle/>
          <a:p>
            <a:r>
              <a:rPr lang="en-US" sz="2400" dirty="0"/>
              <a:t>If you expect that the combination of main effects will have different responses than the main effects overall</a:t>
            </a:r>
          </a:p>
          <a:p>
            <a:pPr lvl="1"/>
            <a:r>
              <a:rPr lang="en-US" sz="2400" dirty="0"/>
              <a:t>Example- each variety of a species will respond to a watering treatment differently</a:t>
            </a:r>
          </a:p>
          <a:p>
            <a:r>
              <a:rPr lang="en-US" sz="2400" dirty="0"/>
              <a:t>With linear models, if an interaction is significant you cannot interpret the main effects and instead ought to interpret the interaction effect</a:t>
            </a:r>
          </a:p>
        </p:txBody>
      </p:sp>
    </p:spTree>
    <p:extLst>
      <p:ext uri="{BB962C8B-B14F-4D97-AF65-F5344CB8AC3E}">
        <p14:creationId xmlns:p14="http://schemas.microsoft.com/office/powerpoint/2010/main" val="220302690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638</Words>
  <Application>Microsoft Office PowerPoint</Application>
  <PresentationFormat>Widescreen</PresentationFormat>
  <Paragraphs>69</Paragraphs>
  <Slides>13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Century Gothic</vt:lpstr>
      <vt:lpstr>Wingdings 3</vt:lpstr>
      <vt:lpstr>Wisp</vt:lpstr>
      <vt:lpstr>Mixed Effects Models</vt:lpstr>
      <vt:lpstr>Types of Models</vt:lpstr>
      <vt:lpstr>Advantages</vt:lpstr>
      <vt:lpstr>Common uses</vt:lpstr>
      <vt:lpstr>Assumptions </vt:lpstr>
      <vt:lpstr>Fixed vs. Random</vt:lpstr>
      <vt:lpstr>Fixed vs. Random Confusion </vt:lpstr>
      <vt:lpstr>Factorial Structure</vt:lpstr>
      <vt:lpstr>Interaction Effects</vt:lpstr>
      <vt:lpstr>Example 1</vt:lpstr>
      <vt:lpstr>Example 2</vt:lpstr>
      <vt:lpstr>Example 3</vt:lpstr>
      <vt:lpstr>Sloths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Mixed Effects Models</dc:title>
  <dc:creator>Janyne M Little</dc:creator>
  <cp:lastModifiedBy>Janyne M Little</cp:lastModifiedBy>
  <cp:revision>2</cp:revision>
  <dcterms:created xsi:type="dcterms:W3CDTF">2018-11-21T09:46:07Z</dcterms:created>
  <dcterms:modified xsi:type="dcterms:W3CDTF">2018-11-21T09:52:45Z</dcterms:modified>
</cp:coreProperties>
</file>